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355" r:id="rId3"/>
    <p:sldId id="357" r:id="rId4"/>
    <p:sldId id="358" r:id="rId5"/>
    <p:sldId id="359" r:id="rId6"/>
    <p:sldId id="356" r:id="rId7"/>
    <p:sldId id="263" r:id="rId8"/>
    <p:sldId id="310" r:id="rId9"/>
    <p:sldId id="302" r:id="rId10"/>
    <p:sldId id="270" r:id="rId11"/>
    <p:sldId id="321" r:id="rId12"/>
    <p:sldId id="322" r:id="rId13"/>
    <p:sldId id="323" r:id="rId14"/>
    <p:sldId id="324" r:id="rId15"/>
    <p:sldId id="326" r:id="rId16"/>
    <p:sldId id="325" r:id="rId17"/>
    <p:sldId id="330" r:id="rId18"/>
    <p:sldId id="331" r:id="rId19"/>
    <p:sldId id="354" r:id="rId20"/>
    <p:sldId id="327" r:id="rId21"/>
    <p:sldId id="329" r:id="rId22"/>
    <p:sldId id="332" r:id="rId23"/>
    <p:sldId id="301" r:id="rId24"/>
    <p:sldId id="311" r:id="rId25"/>
    <p:sldId id="335" r:id="rId26"/>
    <p:sldId id="328" r:id="rId27"/>
    <p:sldId id="305" r:id="rId28"/>
    <p:sldId id="337" r:id="rId29"/>
    <p:sldId id="338" r:id="rId30"/>
    <p:sldId id="336" r:id="rId31"/>
    <p:sldId id="304" r:id="rId32"/>
    <p:sldId id="312" r:id="rId33"/>
    <p:sldId id="334" r:id="rId34"/>
    <p:sldId id="360" r:id="rId35"/>
    <p:sldId id="313" r:id="rId36"/>
    <p:sldId id="333" r:id="rId37"/>
    <p:sldId id="361" r:id="rId38"/>
    <p:sldId id="314" r:id="rId39"/>
    <p:sldId id="316" r:id="rId40"/>
    <p:sldId id="339" r:id="rId41"/>
    <p:sldId id="340" r:id="rId42"/>
    <p:sldId id="343" r:id="rId43"/>
    <p:sldId id="341" r:id="rId44"/>
    <p:sldId id="320" r:id="rId45"/>
    <p:sldId id="342" r:id="rId46"/>
    <p:sldId id="315" r:id="rId47"/>
    <p:sldId id="344" r:id="rId48"/>
    <p:sldId id="345" r:id="rId49"/>
    <p:sldId id="318" r:id="rId50"/>
    <p:sldId id="319" r:id="rId51"/>
    <p:sldId id="352" r:id="rId52"/>
    <p:sldId id="349" r:id="rId53"/>
    <p:sldId id="351" r:id="rId54"/>
    <p:sldId id="350" r:id="rId55"/>
    <p:sldId id="353" r:id="rId56"/>
    <p:sldId id="348" r:id="rId57"/>
    <p:sldId id="346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8" autoAdjust="0"/>
  </p:normalViewPr>
  <p:slideViewPr>
    <p:cSldViewPr>
      <p:cViewPr>
        <p:scale>
          <a:sx n="50" d="100"/>
          <a:sy n="50" d="100"/>
        </p:scale>
        <p:origin x="-1872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E1FDF-5744-4E5A-A0DC-FDD4CC71C7D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38D25-AB89-4E69-A7EF-4B40C9B05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8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38D25-AB89-4E69-A7EF-4B40C9B052C5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11.esquire.ru/upload/article/872/872fc4dcf6a5f50bfe4cb17779826f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2" y="1"/>
            <a:ext cx="9159652" cy="68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1266" name="Picture 2" descr="C:\Documents and Settings\библиотека.E98233AABB2245F\Рабочий стол\Новая папка\DSC03265.jpg"/>
          <p:cNvPicPr>
            <a:picLocks noChangeAspect="1" noChangeArrowheads="1"/>
          </p:cNvPicPr>
          <p:nvPr/>
        </p:nvPicPr>
        <p:blipFill>
          <a:blip r:embed="rId3"/>
          <a:srcRect l="26562"/>
          <a:stretch>
            <a:fillRect/>
          </a:stretch>
        </p:blipFill>
        <p:spPr bwMode="auto">
          <a:xfrm>
            <a:off x="0" y="1370227"/>
            <a:ext cx="9144000" cy="5487773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6215074" y="357166"/>
            <a:ext cx="2928926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Стойбище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эвенков в </a:t>
            </a:r>
            <a:r>
              <a:rPr kumimoji="0" lang="ru-RU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Олекминском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улусе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000240"/>
            <a:ext cx="37862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Традиционное жилище эвенков  - конический чум </a:t>
            </a:r>
            <a:r>
              <a:rPr lang="ru-RU" sz="4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дюкча</a:t>
            </a: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290" name="Picture 2" descr="C:\Documents and Settings\библиотека.E98233AABB2245F\Рабочий стол\Новая папка\DSC03266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3734859" y="1357299"/>
            <a:ext cx="5409141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3314" name="Picture 2" descr="C:\Documents and Settings\библиотека.E98233AABB2245F\Рабочий стол\Новая папка\DSC03267.jpg"/>
          <p:cNvPicPr>
            <a:picLocks noChangeAspect="1" noChangeArrowheads="1"/>
          </p:cNvPicPr>
          <p:nvPr/>
        </p:nvPicPr>
        <p:blipFill>
          <a:blip r:embed="rId3"/>
          <a:srcRect t="29705" b="19372"/>
          <a:stretch>
            <a:fillRect/>
          </a:stretch>
        </p:blipFill>
        <p:spPr bwMode="auto">
          <a:xfrm>
            <a:off x="38" y="1714488"/>
            <a:ext cx="9143962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4338" name="Picture 2" descr="C:\Documents and Settings\библиотека.E98233AABB2245F\Рабочий стол\Новая папка\DSC03269.jpg"/>
          <p:cNvPicPr>
            <a:picLocks noChangeAspect="1" noChangeArrowheads="1"/>
          </p:cNvPicPr>
          <p:nvPr/>
        </p:nvPicPr>
        <p:blipFill>
          <a:blip r:embed="rId3"/>
          <a:srcRect r="50327" b="15663"/>
          <a:stretch>
            <a:fillRect/>
          </a:stretch>
        </p:blipFill>
        <p:spPr bwMode="auto">
          <a:xfrm>
            <a:off x="4929190" y="-3357"/>
            <a:ext cx="4214810" cy="6861357"/>
          </a:xfrm>
          <a:prstGeom prst="rect">
            <a:avLst/>
          </a:prstGeom>
          <a:noFill/>
        </p:spPr>
      </p:pic>
      <p:pic>
        <p:nvPicPr>
          <p:cNvPr id="14340" name="Picture 4" descr="C:\Documents and Settings\библиотека.E98233AABB2245F\Рабочий стол\Новая папка\Новая папка\DSC033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935885" cy="6858000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3428992" y="285728"/>
            <a:ext cx="1285852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Охотник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32"/>
            <a:ext cx="9144000" cy="6864332"/>
          </a:xfrm>
          <a:prstGeom prst="rect">
            <a:avLst/>
          </a:prstGeom>
          <a:noFill/>
        </p:spPr>
      </p:pic>
      <p:pic>
        <p:nvPicPr>
          <p:cNvPr id="15364" name="Picture 4" descr="C:\Documents and Settings\библиотека.E98233AABB2245F\Рабочий стол\Новая папка\Новая папка\DSC033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428736"/>
            <a:ext cx="4357687" cy="4709481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6786546" y="5857892"/>
            <a:ext cx="2357454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Фигурка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оленя, вырезанная из дерева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 descr="C:\Documents and Settings\библиотека.E98233AABB2245F\Рабочий стол\Новая папка\Новая папка\Рисунок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</a:blip>
          <a:srcRect l="15747" t="13907" r="15261"/>
          <a:stretch>
            <a:fillRect/>
          </a:stretch>
        </p:blipFill>
        <p:spPr bwMode="auto">
          <a:xfrm>
            <a:off x="0" y="1785926"/>
            <a:ext cx="5320800" cy="5072074"/>
          </a:xfrm>
          <a:prstGeom prst="rect">
            <a:avLst/>
          </a:prstGeom>
          <a:noFill/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0" y="1928802"/>
            <a:ext cx="1285852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Охотник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32"/>
            <a:ext cx="9144000" cy="6864332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357158" y="5143512"/>
            <a:ext cx="2357454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Остатки диких оленей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для задабривания духов местности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Documents and Settings\библиотека.E98233AABB2245F\Рабочий стол\Новая папка\DSC03269.jpg"/>
          <p:cNvPicPr>
            <a:picLocks noChangeAspect="1" noChangeArrowheads="1"/>
          </p:cNvPicPr>
          <p:nvPr/>
        </p:nvPicPr>
        <p:blipFill>
          <a:blip r:embed="rId3"/>
          <a:srcRect l="52632" b="55399"/>
          <a:stretch>
            <a:fillRect/>
          </a:stretch>
        </p:blipFill>
        <p:spPr bwMode="auto">
          <a:xfrm>
            <a:off x="3130199" y="1428736"/>
            <a:ext cx="6013801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5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2950" y="-13469"/>
            <a:ext cx="86439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Основное орудие труда – нож.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32"/>
            <a:ext cx="9144000" cy="68643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857364"/>
            <a:ext cx="52864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 бересты делали:</a:t>
            </a:r>
          </a:p>
          <a:p>
            <a:pPr marL="742950" indent="-742950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1.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Посуду</a:t>
            </a:r>
          </a:p>
          <a:p>
            <a:pPr marL="742950" indent="-742950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2.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Коробки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6388" name="Picture 4" descr="C:\Documents and Settings\библиотека.E98233AABB2245F\Рабочий стол\Новая папка\Новая папка\Рисунок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0000"/>
          </a:blip>
          <a:srcRect/>
          <a:stretch>
            <a:fillRect/>
          </a:stretch>
        </p:blipFill>
        <p:spPr bwMode="auto">
          <a:xfrm>
            <a:off x="3500430" y="1285860"/>
            <a:ext cx="5643569" cy="3707884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7000860" y="4643446"/>
            <a:ext cx="2143140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Эвенкийский ковш из бересты </a:t>
            </a:r>
          </a:p>
        </p:txBody>
      </p:sp>
      <p:pic>
        <p:nvPicPr>
          <p:cNvPr id="16389" name="Picture 5" descr="C:\Documents and Settings\библиотека.E98233AABB2245F\Рабочий стол\Новая папка\DSC03270.jpg"/>
          <p:cNvPicPr>
            <a:picLocks noChangeAspect="1" noChangeArrowheads="1"/>
          </p:cNvPicPr>
          <p:nvPr/>
        </p:nvPicPr>
        <p:blipFill>
          <a:blip r:embed="rId4"/>
          <a:srcRect l="28273" t="49023" r="1332" b="3125"/>
          <a:stretch>
            <a:fillRect/>
          </a:stretch>
        </p:blipFill>
        <p:spPr bwMode="auto">
          <a:xfrm>
            <a:off x="0" y="4071942"/>
            <a:ext cx="4605554" cy="2786057"/>
          </a:xfrm>
          <a:prstGeom prst="rect">
            <a:avLst/>
          </a:prstGeom>
          <a:noFill/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4214810" y="5786454"/>
            <a:ext cx="2786082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Коробка для швейных принадлежностей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невесты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785926"/>
            <a:ext cx="46434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3.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Покрытия на летний чум</a:t>
            </a:r>
          </a:p>
          <a:p>
            <a:pPr marL="742950" indent="-742950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4.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Колыбельки</a:t>
            </a:r>
          </a:p>
          <a:p>
            <a:pPr marL="742950" indent="-742950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5.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Основы для сумок </a:t>
            </a:r>
          </a:p>
          <a:p>
            <a:pPr marL="742950" indent="-742950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6.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Лодки- берестянки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215174" y="1928802"/>
            <a:ext cx="1928826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Вьючная сума </a:t>
            </a:r>
          </a:p>
        </p:txBody>
      </p:sp>
      <p:pic>
        <p:nvPicPr>
          <p:cNvPr id="17410" name="Picture 2" descr="C:\Documents and Settings\библиотека.E98233AABB2245F\Рабочий стол\Новая папка\DSC0327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</a:blip>
          <a:srcRect t="22887"/>
          <a:stretch>
            <a:fillRect/>
          </a:stretch>
        </p:blipFill>
        <p:spPr bwMode="auto">
          <a:xfrm>
            <a:off x="4541219" y="2643182"/>
            <a:ext cx="4602782" cy="4214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библиотека.E98233AABB2245F\Рабочий стол\УРОКИ\ист як\ДОП.МАТЕРИАЛ К УРОКАМ\14. культура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r="3267"/>
          <a:stretch/>
        </p:blipFill>
        <p:spPr bwMode="auto">
          <a:xfrm>
            <a:off x="-1" y="548680"/>
            <a:ext cx="910590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58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026" name="Picture 2" descr="C:\Documents and Settings\библиотека.E98233AABB2245F\Рабочий стол\Новая папка\Новая папка\DSC033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1" y="1415566"/>
            <a:ext cx="7072330" cy="5442434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14282" y="5500702"/>
            <a:ext cx="2143140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Эвенкийский коврик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2051" name="Picture 3" descr="C:\Documents and Settings\библиотека.E98233AABB2245F\Рабочий стол\Новая папка\DSC03273.jpg"/>
          <p:cNvPicPr>
            <a:picLocks noChangeAspect="1" noChangeArrowheads="1"/>
          </p:cNvPicPr>
          <p:nvPr/>
        </p:nvPicPr>
        <p:blipFill>
          <a:blip r:embed="rId3"/>
          <a:srcRect t="19958" b="13097"/>
          <a:stretch>
            <a:fillRect/>
          </a:stretch>
        </p:blipFill>
        <p:spPr bwMode="auto">
          <a:xfrm>
            <a:off x="1979119" y="1428736"/>
            <a:ext cx="7164881" cy="5214974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29124" y="5429264"/>
            <a:ext cx="1571604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Зимний мужской костюм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358082" y="5929330"/>
            <a:ext cx="178591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Мужской нагрудник </a:t>
            </a:r>
          </a:p>
        </p:txBody>
      </p:sp>
      <p:pic>
        <p:nvPicPr>
          <p:cNvPr id="2052" name="Picture 4" descr="C:\Documents and Settings\библиотека.E98233AABB2245F\Рабочий стол\Новая папка\DSC0327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EDEC"/>
              </a:clrFrom>
              <a:clrTo>
                <a:srgbClr val="F1EDEC">
                  <a:alpha val="0"/>
                </a:srgbClr>
              </a:clrTo>
            </a:clrChange>
          </a:blip>
          <a:srcRect t="12257"/>
          <a:stretch>
            <a:fillRect/>
          </a:stretch>
        </p:blipFill>
        <p:spPr bwMode="auto">
          <a:xfrm>
            <a:off x="0" y="1785926"/>
            <a:ext cx="2264575" cy="3357562"/>
          </a:xfrm>
          <a:prstGeom prst="snip1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85720" y="5214950"/>
            <a:ext cx="1571604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Обувь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Традиционная эвенкийская одежда, шилась из шкур парнокопытных.</a:t>
            </a:r>
            <a:endParaRPr lang="ru-RU" sz="4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332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8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Основным продуктом питания эвенков было мясо и рыба.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107157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Эвены (ламуты) 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Documents and Settings\библиотека.E98233AABB2245F\Рабочий стол\Новая папка\DSC03323.jpg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/>
          <a:stretch>
            <a:fillRect/>
          </a:stretch>
        </p:blipFill>
        <p:spPr bwMode="auto">
          <a:xfrm>
            <a:off x="2733677" y="1357298"/>
            <a:ext cx="6410323" cy="5500702"/>
          </a:xfrm>
          <a:prstGeom prst="rect">
            <a:avLst/>
          </a:prstGeom>
          <a:noFill/>
        </p:spPr>
      </p:pic>
      <p:pic>
        <p:nvPicPr>
          <p:cNvPr id="20483" name="Picture 3" descr="C:\Documents and Settings\библиотека.E98233AABB2245F\Рабочий стол\Новая папка\DSC03325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t="9282"/>
          <a:stretch>
            <a:fillRect/>
          </a:stretch>
        </p:blipFill>
        <p:spPr bwMode="auto">
          <a:xfrm>
            <a:off x="0" y="2786058"/>
            <a:ext cx="2643174" cy="4071942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0" y="1785926"/>
            <a:ext cx="264317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Коренные малочисленные народы Якутии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67"/>
            <a:ext cx="9144000" cy="686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32"/>
            <a:ext cx="9144000" cy="68643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2143116"/>
            <a:ext cx="86439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эвенков существовали 3 типа населенных пунктов : 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стойбища оленеводов и охотников 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поселки оседлых жителей 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заимки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библиотека.E98233AABB2245F\Рабочий стол\Оксана\шаблоны\слайды\Новая папка (8)\ModernWhite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Documents and Settings\библиотека.E98233AABB2245F\Рабочий стол\Новая папка\DSC03280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b="10937"/>
          <a:stretch>
            <a:fillRect/>
          </a:stretch>
        </p:blipFill>
        <p:spPr bwMode="auto">
          <a:xfrm>
            <a:off x="1809731" y="1357298"/>
            <a:ext cx="7334269" cy="5500702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0" y="4857760"/>
            <a:ext cx="1714480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Эвенкская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юрта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Традиционные  жилища - чумы и юрты. </a:t>
            </a:r>
            <a:endParaRPr lang="ru-RU" sz="4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500826" y="6215082"/>
            <a:ext cx="264317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Шапка-капор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Documents and Settings\библиотека.E98233AABB2245F\Рабочий стол\Новая папка\Новая папка\Рисунок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DFC"/>
              </a:clrFrom>
              <a:clrTo>
                <a:srgbClr val="FBFDFC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186741" y="1357297"/>
            <a:ext cx="2957260" cy="35004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1785926"/>
            <a:ext cx="5572132" cy="4214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Традиционный эвенкский костюм состоит из следующих предметов: </a:t>
            </a:r>
          </a:p>
          <a:p>
            <a:pPr lvl="0">
              <a:buFont typeface="Wingdings" pitchFamily="2" charset="2"/>
              <a:buChar char="ü"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шапка – капор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Documents and Settings\библиотека.E98233AABB2245F\Рабочий стол\Новая папка\DSC0328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27" t="21569" b="25490"/>
          <a:stretch>
            <a:fillRect/>
          </a:stretch>
        </p:blipFill>
        <p:spPr bwMode="auto">
          <a:xfrm>
            <a:off x="4143372" y="3766505"/>
            <a:ext cx="2717134" cy="3091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1785926"/>
            <a:ext cx="5572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распашное пальто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Picture 2" descr="C:\Documents and Settings\библиотека.E98233AABB2245F\Рабочий стол\Новая папка\DSC0328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</a:blip>
          <a:srcRect l="33348" r="8397" b="25551"/>
          <a:stretch>
            <a:fillRect/>
          </a:stretch>
        </p:blipFill>
        <p:spPr bwMode="auto">
          <a:xfrm>
            <a:off x="5857884" y="1214422"/>
            <a:ext cx="3286116" cy="5643578"/>
          </a:xfrm>
          <a:prstGeom prst="rect">
            <a:avLst/>
          </a:prstGeom>
          <a:noFill/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3571868" y="5500702"/>
            <a:ext cx="264317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Эвенкская женская верхняя одежда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32"/>
            <a:ext cx="9144000" cy="68643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1785926"/>
            <a:ext cx="5572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передник, надевавшийся под пальто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85720" y="5429264"/>
            <a:ext cx="192882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Детский нагрудник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библиотека.E98233AABB2245F\Рабочий стол\Новая папка\DSC03286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b="14198"/>
          <a:stretch>
            <a:fillRect/>
          </a:stretch>
        </p:blipFill>
        <p:spPr bwMode="auto">
          <a:xfrm>
            <a:off x="2285984" y="3143248"/>
            <a:ext cx="3022986" cy="3714752"/>
          </a:xfrm>
          <a:prstGeom prst="rect">
            <a:avLst/>
          </a:prstGeom>
          <a:noFill/>
        </p:spPr>
      </p:pic>
      <p:pic>
        <p:nvPicPr>
          <p:cNvPr id="1027" name="Picture 3" descr="C:\Documents and Settings\библиотека.E98233AABB2245F\Рабочий стол\Новая папка\DSC0328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1E3E2"/>
              </a:clrFrom>
              <a:clrTo>
                <a:srgbClr val="E1E3E2">
                  <a:alpha val="0"/>
                </a:srgbClr>
              </a:clrTo>
            </a:clrChange>
            <a:lum bright="-10000"/>
          </a:blip>
          <a:srcRect t="14395"/>
          <a:stretch>
            <a:fillRect/>
          </a:stretch>
        </p:blipFill>
        <p:spPr bwMode="auto">
          <a:xfrm>
            <a:off x="5458408" y="1357298"/>
            <a:ext cx="3685592" cy="4786322"/>
          </a:xfrm>
          <a:prstGeom prst="rect">
            <a:avLst/>
          </a:prstGeom>
          <a:noFill/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6143636" y="6072206"/>
            <a:ext cx="2571768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Нагрудник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.d-cd.net/HyAAAgIi9OA-19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3" y="7937"/>
            <a:ext cx="9158371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317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3074" name="Picture 2" descr="C:\Documents and Settings\библиотека.E98233AABB2245F\Рабочий стол\Новая папка\DSC03283.jpg"/>
          <p:cNvPicPr>
            <a:picLocks noChangeAspect="1" noChangeArrowheads="1"/>
          </p:cNvPicPr>
          <p:nvPr/>
        </p:nvPicPr>
        <p:blipFill>
          <a:blip r:embed="rId3"/>
          <a:srcRect l="30243" b="7264"/>
          <a:stretch>
            <a:fillRect/>
          </a:stretch>
        </p:blipFill>
        <p:spPr bwMode="auto">
          <a:xfrm>
            <a:off x="5980280" y="0"/>
            <a:ext cx="3163719" cy="6858000"/>
          </a:xfrm>
          <a:prstGeom prst="rect">
            <a:avLst/>
          </a:prstGeom>
          <a:noFill/>
        </p:spPr>
      </p:pic>
      <p:pic>
        <p:nvPicPr>
          <p:cNvPr id="3075" name="Picture 3" descr="C:\Documents and Settings\библиотека.E98233AABB2245F\Рабочий стол\Новая папка\DSC032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20"/>
            <a:ext cx="4857752" cy="684228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000496" y="6215082"/>
            <a:ext cx="264317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Одежда  эвенов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2" name="Picture 2" descr="C:\Documents and Settings\библиотека.E98233AABB2245F\Рабочий стол\Новая папка\DSC03289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b="13210"/>
          <a:stretch>
            <a:fillRect/>
          </a:stretch>
        </p:blipFill>
        <p:spPr bwMode="auto">
          <a:xfrm>
            <a:off x="-1" y="0"/>
            <a:ext cx="5426481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429256" y="5929330"/>
            <a:ext cx="2071702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Эвенкские женщины</a:t>
            </a:r>
          </a:p>
        </p:txBody>
      </p:sp>
      <p:pic>
        <p:nvPicPr>
          <p:cNvPr id="4098" name="Picture 2" descr="C:\Documents and Settings\библиотека.E98233AABB2245F\Рабочий стол\Новая папка\DSC0329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5EBE7"/>
              </a:clrFrom>
              <a:clrTo>
                <a:srgbClr val="E5EBE7">
                  <a:alpha val="0"/>
                </a:srgbClr>
              </a:clrTo>
            </a:clrChange>
          </a:blip>
          <a:srcRect l="44845"/>
          <a:stretch>
            <a:fillRect/>
          </a:stretch>
        </p:blipFill>
        <p:spPr bwMode="auto">
          <a:xfrm>
            <a:off x="5572132" y="1357298"/>
            <a:ext cx="2785817" cy="4443418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072298" y="2285992"/>
            <a:ext cx="2071702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Эвенкская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детская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колыбель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2289" name="Picture 1" descr="C:\Documents and Settings\библиотека.E98233AABB2245F\Рабочий стол\Новая папка\DSC03277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0" y="428605"/>
            <a:ext cx="9118700" cy="6429396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Кочующая эвенка с младенцем в люльке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122" name="Picture 2" descr="C:\Documents and Settings\библиотека.E98233AABB2245F\Рабочий стол\Новая папка\DSC03288.jpg"/>
          <p:cNvPicPr>
            <a:picLocks noChangeAspect="1" noChangeArrowheads="1"/>
          </p:cNvPicPr>
          <p:nvPr/>
        </p:nvPicPr>
        <p:blipFill>
          <a:blip r:embed="rId3"/>
          <a:srcRect b="19907"/>
          <a:stretch>
            <a:fillRect/>
          </a:stretch>
        </p:blipFill>
        <p:spPr bwMode="auto">
          <a:xfrm>
            <a:off x="-1" y="2214554"/>
            <a:ext cx="9161611" cy="4643446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429256" y="1357298"/>
            <a:ext cx="3714744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Эвенкский традиционный танец -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сэдьэ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894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3643314"/>
            <a:ext cx="3571868" cy="135732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Юкагиры  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C:\Documents and Settings\библиотека.E98233AABB2245F\Рабочий стол\Новая папка\DSC03292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b="8511"/>
          <a:stretch>
            <a:fillRect/>
          </a:stretch>
        </p:blipFill>
        <p:spPr bwMode="auto">
          <a:xfrm>
            <a:off x="3394636" y="1214423"/>
            <a:ext cx="5749364" cy="5643578"/>
          </a:xfrm>
          <a:prstGeom prst="rect">
            <a:avLst/>
          </a:prstGeom>
          <a:noFill/>
        </p:spPr>
      </p:pic>
      <p:pic>
        <p:nvPicPr>
          <p:cNvPr id="6147" name="Picture 3" descr="C:\Documents and Settings\библиотека.E98233AABB2245F\Рабочий стол\Новая папка\DSC03293.jpg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t="20589" r="8621" b="38028"/>
          <a:stretch>
            <a:fillRect/>
          </a:stretch>
        </p:blipFill>
        <p:spPr bwMode="auto">
          <a:xfrm>
            <a:off x="0" y="0"/>
            <a:ext cx="4214810" cy="2785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1785926"/>
            <a:ext cx="45005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Юкагиры – древнейшие из ныне живущих на территории Якутии народов</a:t>
            </a:r>
            <a:r>
              <a:rPr kumimoji="0" lang="ru-RU" sz="4000" b="1" i="0" u="none" strike="noStrike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4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обжили ее от 3 до 6 тыс.лет назад)</a:t>
            </a:r>
            <a:endParaRPr kumimoji="0" lang="ru-RU" sz="4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</p:txBody>
      </p:sp>
      <p:pic>
        <p:nvPicPr>
          <p:cNvPr id="17410" name="Picture 2" descr="C:\Documents and Settings\библиотека.E98233AABB2245F\Рабочий стол\Новая папка\DSC03294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2243" t="3358" b="5140"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" y="1"/>
            <a:ext cx="9121874" cy="684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498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6385" name="Picture 1" descr="C:\Documents and Settings\библиотека.E98233AABB2245F\Рабочий стол\Новая папка\DSC03297.jpg"/>
          <p:cNvPicPr>
            <a:picLocks noChangeAspect="1" noChangeArrowheads="1"/>
          </p:cNvPicPr>
          <p:nvPr/>
        </p:nvPicPr>
        <p:blipFill>
          <a:blip r:embed="rId3"/>
          <a:srcRect b="21548"/>
          <a:stretch>
            <a:fillRect/>
          </a:stretch>
        </p:blipFill>
        <p:spPr bwMode="auto">
          <a:xfrm>
            <a:off x="0" y="2241340"/>
            <a:ext cx="9144000" cy="461666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7000892" y="1928802"/>
            <a:ext cx="1928794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Оленевод - юкагир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3313" name="Picture 1" descr="C:\Documents and Settings\библиотека.E98233AABB2245F\Рабочий стол\Новая папка\DSC03299.jpg"/>
          <p:cNvPicPr>
            <a:picLocks noChangeAspect="1" noChangeArrowheads="1"/>
          </p:cNvPicPr>
          <p:nvPr/>
        </p:nvPicPr>
        <p:blipFill>
          <a:blip r:embed="rId3"/>
          <a:srcRect r="41358"/>
          <a:stretch>
            <a:fillRect/>
          </a:stretch>
        </p:blipFill>
        <p:spPr bwMode="auto">
          <a:xfrm>
            <a:off x="0" y="0"/>
            <a:ext cx="4807132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857752" y="5643578"/>
            <a:ext cx="271461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Конический чум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верхнеколымских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юкагиров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1428736"/>
            <a:ext cx="41433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Жили в чумах, покрытых корьем или оленьими шкурами.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92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2226" name="Picture 2" descr="C:\Documents and Settings\библиотека.E98233AABB2245F\Рабочий стол\Новая папка\DSC03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3304"/>
            <a:ext cx="9144000" cy="6134696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3643306" y="0"/>
            <a:ext cx="5500694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Прямоугольный сруб у юкагиров.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Традиционная одежда близка к эвенкской и эвенкийской. 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9"/>
          <a:stretch/>
        </p:blipFill>
        <p:spPr bwMode="auto">
          <a:xfrm>
            <a:off x="0" y="1323439"/>
            <a:ext cx="9144000" cy="553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0" y="1309951"/>
            <a:ext cx="5868144" cy="534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Юкагиры  в национальной одежде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4274" name="Picture 2" descr="C:\Documents and Settings\библиотека.E98233AABB2245F\Рабочий стол\Новая папка\DSC03302.jpg"/>
          <p:cNvPicPr>
            <a:picLocks noChangeAspect="1" noChangeArrowheads="1"/>
          </p:cNvPicPr>
          <p:nvPr/>
        </p:nvPicPr>
        <p:blipFill>
          <a:blip r:embed="rId3"/>
          <a:srcRect l="19231" b="10906"/>
          <a:stretch>
            <a:fillRect/>
          </a:stretch>
        </p:blipFill>
        <p:spPr bwMode="auto">
          <a:xfrm>
            <a:off x="4685570" y="1357297"/>
            <a:ext cx="4458430" cy="5500703"/>
          </a:xfrm>
          <a:prstGeom prst="snip2Diag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643174" y="5786430"/>
            <a:ext cx="221457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Женская зимняя обувь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4275" name="Picture 3" descr="C:\Documents and Settings\библиотека.E98233AABB2245F\Рабочий стол\Новая папка\DSC0330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0DCDB"/>
              </a:clrFrom>
              <a:clrTo>
                <a:srgbClr val="E0DCDB">
                  <a:alpha val="0"/>
                </a:srgbClr>
              </a:clrTo>
            </a:clrChange>
          </a:blip>
          <a:srcRect b="15809"/>
          <a:stretch>
            <a:fillRect/>
          </a:stretch>
        </p:blipFill>
        <p:spPr bwMode="auto">
          <a:xfrm>
            <a:off x="-1" y="1357298"/>
            <a:ext cx="3668769" cy="5500702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286116" y="5643554"/>
            <a:ext cx="2571768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Женское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пальто из оленьей шкуры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276" name="Picture 4" descr="C:\Documents and Settings\библиотека.E98233AABB2245F\Рабочий стол\Новая папка\DSC03301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4409000" y="1357298"/>
            <a:ext cx="4735000" cy="4000528"/>
          </a:xfrm>
          <a:prstGeom prst="round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6572264" y="5214950"/>
            <a:ext cx="2571736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Женский камзол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" y="77418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5298" name="Picture 2" descr="C:\Documents and Settings\библиотека.E98233AABB2245F\Рабочий стол\Новая папка\DSC032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833"/>
            <a:ext cx="9144000" cy="6864833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14282" y="285728"/>
            <a:ext cx="3643306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Стойбище юкагиров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107157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Чукчи   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14337" name="Picture 1" descr="C:\Documents and Settings\библиотека.E98233AABB2245F\Рабочий стол\Новая папка\DSC03306.jpg"/>
          <p:cNvPicPr>
            <a:picLocks noChangeAspect="1" noChangeArrowheads="1"/>
          </p:cNvPicPr>
          <p:nvPr/>
        </p:nvPicPr>
        <p:blipFill>
          <a:blip r:embed="rId3">
            <a:lum bright="-10000" contrast="-10000"/>
          </a:blip>
          <a:srcRect/>
          <a:stretch>
            <a:fillRect/>
          </a:stretch>
        </p:blipFill>
        <p:spPr bwMode="auto">
          <a:xfrm>
            <a:off x="-1" y="1214422"/>
            <a:ext cx="4386785" cy="5643578"/>
          </a:xfrm>
          <a:prstGeom prst="rect">
            <a:avLst/>
          </a:prstGeom>
          <a:noFill/>
        </p:spPr>
      </p:pic>
      <p:pic>
        <p:nvPicPr>
          <p:cNvPr id="14338" name="Picture 2" descr="C:\Documents and Settings\библиотека.E98233AABB2245F\Рабочий стол\Новая папка\DSC03307.jpg"/>
          <p:cNvPicPr>
            <a:picLocks noChangeAspect="1" noChangeArrowheads="1"/>
          </p:cNvPicPr>
          <p:nvPr/>
        </p:nvPicPr>
        <p:blipFill>
          <a:blip r:embed="rId4">
            <a:lum bright="-10000" contrast="-10000"/>
          </a:blip>
          <a:srcRect/>
          <a:stretch>
            <a:fillRect/>
          </a:stretch>
        </p:blipFill>
        <p:spPr bwMode="auto">
          <a:xfrm>
            <a:off x="4572000" y="1244202"/>
            <a:ext cx="4572000" cy="5613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6322" name="Picture 2" descr="C:\Documents and Settings\библиотека.E98233AABB2245F\Рабочий стол\Новая папка\DSC03308.jpg"/>
          <p:cNvPicPr>
            <a:picLocks noChangeAspect="1" noChangeArrowheads="1"/>
          </p:cNvPicPr>
          <p:nvPr/>
        </p:nvPicPr>
        <p:blipFill>
          <a:blip r:embed="rId3">
            <a:lum bright="-10000" contrast="-20000"/>
          </a:blip>
          <a:srcRect b="19947"/>
          <a:stretch>
            <a:fillRect/>
          </a:stretch>
        </p:blipFill>
        <p:spPr bwMode="auto">
          <a:xfrm>
            <a:off x="0" y="659779"/>
            <a:ext cx="9144000" cy="6198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7346" name="Picture 2" descr="C:\Documents and Settings\библиотека.E98233AABB2245F\Рабочий стол\Новая папка\DSC03309.jpg"/>
          <p:cNvPicPr>
            <a:picLocks noChangeAspect="1" noChangeArrowheads="1"/>
          </p:cNvPicPr>
          <p:nvPr/>
        </p:nvPicPr>
        <p:blipFill>
          <a:blip r:embed="rId3"/>
          <a:srcRect t="29860"/>
          <a:stretch>
            <a:fillRect/>
          </a:stretch>
        </p:blipFill>
        <p:spPr bwMode="auto">
          <a:xfrm>
            <a:off x="0" y="2571744"/>
            <a:ext cx="9042830" cy="4286256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500694" y="6143644"/>
            <a:ext cx="3643306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Чукчи - оленеводы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Основное занятие:</a:t>
            </a:r>
          </a:p>
          <a:p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Тундровые чукчи – кочевое оленеводство. 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10241" name="Picture 1" descr="C:\Documents and Settings\библиотека.E98233AABB2245F\Рабочий стол\Новая папка\DSC033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9359"/>
            <a:ext cx="9144000" cy="6268641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786314" y="0"/>
            <a:ext cx="4357686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Чукчи – оленеводы у костра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42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2214554"/>
            <a:ext cx="45005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2. Береговые чукчи – охота на морского зверя.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C:\Documents and Settings\библиотека.E98233AABB2245F\Рабочий стол\Новая папка\DSC03315.jpg"/>
          <p:cNvPicPr>
            <a:picLocks noChangeAspect="1" noChangeArrowheads="1"/>
          </p:cNvPicPr>
          <p:nvPr/>
        </p:nvPicPr>
        <p:blipFill>
          <a:blip r:embed="rId3"/>
          <a:srcRect l="36340"/>
          <a:stretch>
            <a:fillRect/>
          </a:stretch>
        </p:blipFill>
        <p:spPr bwMode="auto">
          <a:xfrm>
            <a:off x="4643438" y="-49763"/>
            <a:ext cx="4500562" cy="6907763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214282" y="5929330"/>
            <a:ext cx="4357686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Охотник в зимней одежде с гарпуном.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65538" name="Picture 2" descr="C:\Documents and Settings\библиотека.E98233AABB2245F\Рабочий стол\Новая папка\DSC03319.jpg"/>
          <p:cNvPicPr>
            <a:picLocks noChangeAspect="1" noChangeArrowheads="1"/>
          </p:cNvPicPr>
          <p:nvPr/>
        </p:nvPicPr>
        <p:blipFill>
          <a:blip r:embed="rId3"/>
          <a:srcRect r="34485"/>
          <a:stretch>
            <a:fillRect/>
          </a:stretch>
        </p:blipFill>
        <p:spPr bwMode="auto">
          <a:xfrm>
            <a:off x="3357554" y="1389623"/>
            <a:ext cx="5786446" cy="5468378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1857364"/>
            <a:ext cx="407193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4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Традиционные ремесла – выделка меха, плетение сумок у женщин, обработка кости у мужчин. </a:t>
            </a:r>
            <a:endParaRPr kumimoji="0" lang="ru-RU" sz="4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357686" y="642918"/>
            <a:ext cx="4357686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Обработка шкуры скребком.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61442" name="Picture 2" descr="C:\Documents and Settings\библиотека.E98233AABB2245F\Рабочий стол\Новая папка\DSC0331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8FF"/>
              </a:clrFrom>
              <a:clrTo>
                <a:srgbClr val="FBF8FF">
                  <a:alpha val="0"/>
                </a:srgbClr>
              </a:clrTo>
            </a:clrChange>
          </a:blip>
          <a:srcRect t="22769"/>
          <a:stretch>
            <a:fillRect/>
          </a:stretch>
        </p:blipFill>
        <p:spPr bwMode="auto">
          <a:xfrm>
            <a:off x="928662" y="1351981"/>
            <a:ext cx="8215338" cy="5506019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85720" y="2000240"/>
            <a:ext cx="207170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Каркас для яранги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62466" name="Picture 2" descr="C:\Documents and Settings\библиотека.E98233AABB2245F\Рабочий стол\Новая папка\DSC03318.jpg"/>
          <p:cNvPicPr>
            <a:picLocks noChangeAspect="1" noChangeArrowheads="1"/>
          </p:cNvPicPr>
          <p:nvPr/>
        </p:nvPicPr>
        <p:blipFill>
          <a:blip r:embed="rId3"/>
          <a:srcRect r="15601"/>
          <a:stretch>
            <a:fillRect/>
          </a:stretch>
        </p:blipFill>
        <p:spPr bwMode="auto">
          <a:xfrm>
            <a:off x="2424096" y="2000240"/>
            <a:ext cx="6719904" cy="4857761"/>
          </a:xfrm>
          <a:prstGeom prst="rect">
            <a:avLst/>
          </a:prstGeom>
          <a:noFill/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928662" y="0"/>
            <a:ext cx="821533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Традиционное жилище – яранга из оленьих и моржовых шкур с остовом из жердей.</a:t>
            </a:r>
            <a:endParaRPr kumimoji="0" lang="ru-RU" sz="4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71472" y="5715016"/>
            <a:ext cx="164304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Яранга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63490" name="Picture 2" descr="C:\Documents and Settings\библиотека.E98233AABB2245F\Рабочий стол\Новая папка\DSC03320.jpg"/>
          <p:cNvPicPr>
            <a:picLocks noChangeAspect="1" noChangeArrowheads="1"/>
          </p:cNvPicPr>
          <p:nvPr/>
        </p:nvPicPr>
        <p:blipFill>
          <a:blip r:embed="rId3"/>
          <a:srcRect l="3900" r="7953"/>
          <a:stretch>
            <a:fillRect/>
          </a:stretch>
        </p:blipFill>
        <p:spPr bwMode="auto">
          <a:xfrm>
            <a:off x="0" y="222558"/>
            <a:ext cx="9144000" cy="6635442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7500958" y="357166"/>
            <a:ext cx="164304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Чукчи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64515" name="Picture 3" descr="C:\Documents and Settings\библиотека.E98233AABB2245F\Рабочий стол\Новая папка\DSC03322.jpg"/>
          <p:cNvPicPr>
            <a:picLocks noChangeAspect="1" noChangeArrowheads="1"/>
          </p:cNvPicPr>
          <p:nvPr/>
        </p:nvPicPr>
        <p:blipFill>
          <a:blip r:embed="rId3"/>
          <a:srcRect l="39256" b="11592"/>
          <a:stretch>
            <a:fillRect/>
          </a:stretch>
        </p:blipFill>
        <p:spPr bwMode="auto">
          <a:xfrm>
            <a:off x="6215074" y="-16228"/>
            <a:ext cx="2928926" cy="6874228"/>
          </a:xfrm>
          <a:prstGeom prst="rect">
            <a:avLst/>
          </a:prstGeom>
          <a:noFill/>
        </p:spPr>
      </p:pic>
      <p:pic>
        <p:nvPicPr>
          <p:cNvPr id="64516" name="Picture 4" descr="C:\Documents and Settings\библиотека.E98233AABB2245F\Рабочий стол\Рисуно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8468" y="0"/>
            <a:ext cx="3140390" cy="3000372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429124" y="4572008"/>
            <a:ext cx="1785950" cy="2000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Одежда подростка. Мех оленя, росомахи, собаки.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357158" y="0"/>
            <a:ext cx="2571768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Шапочка пастуха. Олений мех, нерпа.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285992"/>
            <a:ext cx="41434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Одежда из </a:t>
            </a:r>
          </a:p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шкур оленей и нерпы, старых покрытий яранги или кожи тюленей.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1433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Религия чукчей - шаманство, промысловые и семейные культы</a:t>
            </a:r>
          </a:p>
        </p:txBody>
      </p:sp>
      <p:pic>
        <p:nvPicPr>
          <p:cNvPr id="6" name="Picture 2" descr="C:\Documents and Settings\библиотека.E98233AABB2245F\Рабочий стол\Новая папка\DSC03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353361"/>
            <a:ext cx="8215338" cy="5504639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6715140" y="1357298"/>
            <a:ext cx="2428860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Старик -оленевод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59394" name="Picture 2" descr="C:\Documents and Settings\библиотека.E98233AABB2245F\Рабочий стол\Новая папка\DSC03314.jpg"/>
          <p:cNvPicPr>
            <a:picLocks noChangeAspect="1" noChangeArrowheads="1"/>
          </p:cNvPicPr>
          <p:nvPr/>
        </p:nvPicPr>
        <p:blipFill>
          <a:blip r:embed="rId3"/>
          <a:srcRect r="28027"/>
          <a:stretch>
            <a:fillRect/>
          </a:stretch>
        </p:blipFill>
        <p:spPr bwMode="auto">
          <a:xfrm>
            <a:off x="0" y="-89936"/>
            <a:ext cx="9144000" cy="6947936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0" y="0"/>
            <a:ext cx="4357686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Чукчи – оленеводы в стаде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библиотека.E98233AABB2245F\Рабочий стол\ОБОИ\ПРИРОДА\Зима\00039065.jpg"/>
          <p:cNvPicPr>
            <a:picLocks noChangeAspect="1" noChangeArrowheads="1"/>
          </p:cNvPicPr>
          <p:nvPr/>
        </p:nvPicPr>
        <p:blipFill>
          <a:blip r:embed="rId2"/>
          <a:srcRect t="4590" r="2636"/>
          <a:stretch>
            <a:fillRect/>
          </a:stretch>
        </p:blipFill>
        <p:spPr bwMode="auto">
          <a:xfrm>
            <a:off x="0" y="0"/>
            <a:ext cx="9185414" cy="6858000"/>
          </a:xfrm>
          <a:prstGeom prst="rect">
            <a:avLst/>
          </a:prstGeom>
          <a:noFill/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14282" y="428604"/>
            <a:ext cx="8643998" cy="30003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Малочисленные народы      Севера</a:t>
            </a:r>
            <a:endParaRPr kumimoji="0" lang="ru-RU" sz="8800" b="1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720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107157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Эвенки 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Documents and Settings\библиотека.E98233AABB2245F\Рабочий стол\Новая папка\DSC03323.jpg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/>
          <a:stretch>
            <a:fillRect/>
          </a:stretch>
        </p:blipFill>
        <p:spPr bwMode="auto">
          <a:xfrm>
            <a:off x="2733677" y="1357298"/>
            <a:ext cx="6410323" cy="5500702"/>
          </a:xfrm>
          <a:prstGeom prst="rect">
            <a:avLst/>
          </a:prstGeom>
          <a:noFill/>
        </p:spPr>
      </p:pic>
      <p:pic>
        <p:nvPicPr>
          <p:cNvPr id="20483" name="Picture 3" descr="C:\Documents and Settings\библиотека.E98233AABB2245F\Рабочий стол\Новая папка\DSC03325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t="9282"/>
          <a:stretch>
            <a:fillRect/>
          </a:stretch>
        </p:blipFill>
        <p:spPr bwMode="auto">
          <a:xfrm>
            <a:off x="0" y="2786058"/>
            <a:ext cx="2643174" cy="4071942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0" y="1785926"/>
            <a:ext cx="264317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Коренные малочисленные народы Якутии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00562" y="5643578"/>
            <a:ext cx="2928926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Тунгусы в национальных костюмах</a:t>
            </a:r>
          </a:p>
        </p:txBody>
      </p:sp>
      <p:pic>
        <p:nvPicPr>
          <p:cNvPr id="4099" name="Picture 3" descr="C:\Documents and Settings\библиотека.E98233AABB2245F\Рабочий стол\Новая папка\DSC03264.jpg"/>
          <p:cNvPicPr>
            <a:picLocks noChangeAspect="1" noChangeArrowheads="1"/>
          </p:cNvPicPr>
          <p:nvPr/>
        </p:nvPicPr>
        <p:blipFill>
          <a:blip r:embed="rId3"/>
          <a:srcRect t="27083" r="52454"/>
          <a:stretch>
            <a:fillRect/>
          </a:stretch>
        </p:blipFill>
        <p:spPr bwMode="auto">
          <a:xfrm>
            <a:off x="0" y="-31784"/>
            <a:ext cx="4429124" cy="6889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библиотека.E98233AABB2245F\Рабочий стол\Новая папка\Новая папк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32"/>
          </a:xfrm>
          <a:prstGeom prst="rect">
            <a:avLst/>
          </a:prstGeom>
          <a:noFill/>
        </p:spPr>
      </p:pic>
      <p:pic>
        <p:nvPicPr>
          <p:cNvPr id="4099" name="Picture 3" descr="C:\Documents and Settings\библиотека.E98233AABB2245F\Рабочий стол\Новая папка\DSC03264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50977" t="2642" r="5078" b="41335"/>
          <a:stretch>
            <a:fillRect/>
          </a:stretch>
        </p:blipFill>
        <p:spPr bwMode="auto">
          <a:xfrm>
            <a:off x="4714876" y="0"/>
            <a:ext cx="3590920" cy="4643446"/>
          </a:xfrm>
          <a:prstGeom prst="rect">
            <a:avLst/>
          </a:prstGeom>
          <a:noFill/>
        </p:spPr>
      </p:pic>
      <p:pic>
        <p:nvPicPr>
          <p:cNvPr id="35841" name="Picture 1" descr="C:\Documents and Settings\библиотека.E98233AABB2245F\Рабочий стол\УРОКИ\ист як\ФОТО К ПРЕЗЕНТАЦИЯМ\DSC03032.jpg"/>
          <p:cNvPicPr>
            <a:picLocks noChangeAspect="1" noChangeArrowheads="1"/>
          </p:cNvPicPr>
          <p:nvPr/>
        </p:nvPicPr>
        <p:blipFill>
          <a:blip r:embed="rId4"/>
          <a:srcRect t="10083"/>
          <a:stretch>
            <a:fillRect/>
          </a:stretch>
        </p:blipFill>
        <p:spPr bwMode="auto">
          <a:xfrm>
            <a:off x="-1" y="0"/>
            <a:ext cx="378370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14744" y="4714884"/>
            <a:ext cx="5429256" cy="214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Эвенки Якутии – охотники и оленеводы.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391</Words>
  <Application>Microsoft Office PowerPoint</Application>
  <PresentationFormat>Экран (4:3)</PresentationFormat>
  <Paragraphs>85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Эвенки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Эвены (ламуты)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Юкагиры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Чукчи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библ</cp:lastModifiedBy>
  <cp:revision>134</cp:revision>
  <dcterms:modified xsi:type="dcterms:W3CDTF">2022-03-15T23:58:05Z</dcterms:modified>
</cp:coreProperties>
</file>